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50" r:id="rId3"/>
    <p:sldId id="352" r:id="rId4"/>
    <p:sldId id="355" r:id="rId5"/>
    <p:sldId id="353" r:id="rId6"/>
    <p:sldId id="356" r:id="rId7"/>
    <p:sldId id="354" r:id="rId8"/>
    <p:sldId id="357" r:id="rId9"/>
    <p:sldId id="274" r:id="rId10"/>
    <p:sldId id="365" r:id="rId11"/>
    <p:sldId id="361" r:id="rId12"/>
    <p:sldId id="362" r:id="rId13"/>
    <p:sldId id="373" r:id="rId14"/>
    <p:sldId id="363" r:id="rId15"/>
    <p:sldId id="364" r:id="rId16"/>
    <p:sldId id="359" r:id="rId17"/>
    <p:sldId id="358" r:id="rId18"/>
    <p:sldId id="360" r:id="rId19"/>
    <p:sldId id="367" r:id="rId20"/>
    <p:sldId id="366" r:id="rId21"/>
    <p:sldId id="368" r:id="rId22"/>
    <p:sldId id="370" r:id="rId23"/>
    <p:sldId id="371" r:id="rId24"/>
    <p:sldId id="369" r:id="rId25"/>
    <p:sldId id="374" r:id="rId26"/>
    <p:sldId id="372" r:id="rId27"/>
    <p:sldId id="347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389" autoAdjust="0"/>
  </p:normalViewPr>
  <p:slideViewPr>
    <p:cSldViewPr>
      <p:cViewPr varScale="1">
        <p:scale>
          <a:sx n="100" d="100"/>
          <a:sy n="100" d="100"/>
        </p:scale>
        <p:origin x="29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9AAB1-2895-4976-9FF1-1B5AA5AB21B1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FFC07-FA39-4AF6-B389-2E044F2C9AF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35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803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148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48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66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58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20202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833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861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168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FFC07-FA39-4AF6-B389-2E044F2C9AFD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25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0DBB1-540D-40A1-876B-FDE34DA7817C}" type="datetimeFigureOut">
              <a:rPr lang="ru-RU" smtClean="0"/>
              <a:pPr/>
              <a:t>15.11.2018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F19BC9-DC63-4573-88E9-B3578DC2CB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79512" y="1844824"/>
            <a:ext cx="8712968" cy="3063740"/>
          </a:xfrm>
        </p:spPr>
        <p:txBody>
          <a:bodyPr>
            <a:noAutofit/>
          </a:bodyPr>
          <a:lstStyle/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/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Материалы с семинара-совещания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министерства образования, науки и молодёжной политики Нижегородской области для специалистов по дошкольному образованию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/>
            </a:r>
            <a:b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«Организация комплексной помощи детям раннего возраста с нарушениями развития»</a:t>
            </a:r>
            <a:b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 в г. Кстово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/>
            </a:r>
            <a:b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/>
            </a:r>
            <a:br>
              <a:rPr lang="ru-RU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</a:br>
            <a:endParaRPr lang="ru-RU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4908564"/>
            <a:ext cx="3892732" cy="1400090"/>
          </a:xfrm>
        </p:spPr>
        <p:txBody>
          <a:bodyPr>
            <a:noAutofit/>
          </a:bodyPr>
          <a:lstStyle/>
          <a:p>
            <a:pPr algn="l"/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Подготовила: главный специалист управления образования </a:t>
            </a:r>
            <a:r>
              <a:rPr lang="ru-RU" sz="2400" b="1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Н.Ю.Рыбакова</a:t>
            </a:r>
            <a:r>
              <a:rPr lang="ru-RU" sz="2400" b="1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6125234"/>
            <a:ext cx="28083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smtClean="0">
                <a:solidFill>
                  <a:srgbClr val="002060"/>
                </a:solidFill>
                <a:latin typeface="Sylfaen" panose="010A0502050306030303" pitchFamily="18" charset="0"/>
              </a:rPr>
              <a:t>16 </a:t>
            </a:r>
            <a:r>
              <a:rPr lang="ru-RU" sz="22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ноября 2018г</a:t>
            </a:r>
            <a:r>
              <a:rPr lang="ru-RU" sz="2200" b="1" i="1" dirty="0">
                <a:solidFill>
                  <a:srgbClr val="002060"/>
                </a:solidFill>
                <a:latin typeface="Sylfaen" panose="010A0502050306030303" pitchFamily="18" charset="0"/>
              </a:rPr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8"/>
            <a:ext cx="9144000" cy="17246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9525"/>
            <a:ext cx="9153525" cy="683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9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07975" y="235186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Нормативно-правовое обеспечение мероприятий по созданию дополнительных мест для детей до 3-х лет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93" r="1385"/>
          <a:stretch/>
        </p:blipFill>
        <p:spPr>
          <a:xfrm>
            <a:off x="68011" y="1196752"/>
            <a:ext cx="904335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3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07975" y="235186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Нормативно-правовое обеспечение мероприятий по созданию дополнительных мест для детей до 3-х лет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271" y="1040691"/>
            <a:ext cx="7740352" cy="578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16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23528" y="0"/>
            <a:ext cx="8677628" cy="9624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Ликвидация очерёдности для детей в возрасте до 3-х лет в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Сергачском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 муниципальном районе </a:t>
            </a:r>
            <a:endParaRPr lang="ru-RU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anose="010A0502050306030303" pitchFamily="18" charset="0"/>
            </a:endParaRPr>
          </a:p>
        </p:txBody>
      </p:sp>
      <p:sp>
        <p:nvSpPr>
          <p:cNvPr id="8" name="Содержимое 2"/>
          <p:cNvSpPr>
            <a:spLocks noGrp="1"/>
          </p:cNvSpPr>
          <p:nvPr>
            <p:ph idx="1"/>
          </p:nvPr>
        </p:nvSpPr>
        <p:spPr>
          <a:xfrm>
            <a:off x="179512" y="4293096"/>
            <a:ext cx="8784976" cy="237626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>
            <a:normAutofit fontScale="47500" lnSpcReduction="20000"/>
          </a:bodyPr>
          <a:lstStyle/>
          <a:p>
            <a:pPr marL="0" indent="0" algn="just">
              <a:buNone/>
            </a:pPr>
            <a:r>
              <a:rPr lang="ru-RU" sz="2900" b="1" i="1" dirty="0">
                <a:solidFill>
                  <a:srgbClr val="002060"/>
                </a:solidFill>
                <a:latin typeface="Sylfaen" panose="010A0502050306030303" pitchFamily="18" charset="0"/>
              </a:rPr>
              <a:t>Строительстве нового корпуса МБДОУ детского сада №11 «Светлячок» для детей в возрасте от 2-х мес. до 3-х лет позволит:</a:t>
            </a:r>
          </a:p>
          <a:p>
            <a:pPr marL="0" indent="0" algn="just">
              <a:buNone/>
            </a:pPr>
            <a:r>
              <a:rPr lang="ru-RU" sz="2900" i="1" dirty="0">
                <a:solidFill>
                  <a:srgbClr val="002060"/>
                </a:solidFill>
                <a:latin typeface="Sylfaen" panose="010A0502050306030303" pitchFamily="18" charset="0"/>
              </a:rPr>
              <a:t>- обеспечить 100% охват детей данной возрастной категории в микрорайоне Юбилейный г. Сергача;</a:t>
            </a:r>
          </a:p>
          <a:p>
            <a:pPr marL="0" indent="0" algn="just">
              <a:buNone/>
            </a:pPr>
            <a:r>
              <a:rPr lang="ru-RU" sz="2900" i="1" dirty="0">
                <a:solidFill>
                  <a:srgbClr val="002060"/>
                </a:solidFill>
                <a:latin typeface="Sylfaen" panose="010A0502050306030303" pitchFamily="18" charset="0"/>
              </a:rPr>
              <a:t>- решить задачу поддержки материнства и детства, по реализации Национальной стратегии действий в интересах детей, и комплекса мер по улучшению демографической ситуации и поддержки позитивной динамики рождаемости и предоставлению дошкольного образования для детей в возрасте от 2-х мес. до 3-х лет;</a:t>
            </a:r>
          </a:p>
          <a:p>
            <a:pPr marL="0" indent="0" algn="just">
              <a:buNone/>
            </a:pPr>
            <a:r>
              <a:rPr lang="ru-RU" sz="2900" i="1" dirty="0">
                <a:solidFill>
                  <a:srgbClr val="002060"/>
                </a:solidFill>
                <a:latin typeface="Sylfaen" panose="010A0502050306030303" pitchFamily="18" charset="0"/>
              </a:rPr>
              <a:t>- создать необходимые условия для реализации образовательной программы ДОУ и осуществления присмотра и ухода за детьми в возрасте от 2-х мес. до 3-х лет на современном уровне.</a:t>
            </a:r>
          </a:p>
          <a:p>
            <a:pPr marL="0" indent="0" algn="just">
              <a:buNone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Tx/>
              <a:buChar char="-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sz="24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4"/>
          <a:stretch/>
        </p:blipFill>
        <p:spPr>
          <a:xfrm>
            <a:off x="2205551" y="1052736"/>
            <a:ext cx="4913582" cy="315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40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98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9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1408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0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Проблемное поле: подготовленные кадры, </a:t>
            </a:r>
          </a:p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новые методические пособия и программы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19" y="980728"/>
            <a:ext cx="7407225" cy="4680520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F01C959F-18D8-49FA-9F01-76EFF9F29CDC}"/>
              </a:ext>
            </a:extLst>
          </p:cNvPr>
          <p:cNvSpPr txBox="1">
            <a:spLocks/>
          </p:cNvSpPr>
          <p:nvPr/>
        </p:nvSpPr>
        <p:spPr>
          <a:xfrm>
            <a:off x="155575" y="5805264"/>
            <a:ext cx="8651574" cy="86409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  <a:defRPr/>
            </a:pPr>
            <a:r>
              <a:rPr lang="ru-RU" sz="20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Профессиональная переподготовка педагогов для работы с детьми раннего дошкольного возраста на платной основе</a:t>
            </a:r>
          </a:p>
          <a:p>
            <a:pPr marL="0" indent="0" algn="just">
              <a:buFont typeface="Arial" pitchFamily="34" charset="0"/>
              <a:buNone/>
              <a:defRPr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26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Программное обеспечение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67" y="634206"/>
            <a:ext cx="8470793" cy="6127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57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УМК к программе 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http://xn----ctbjndteiwn5b.xn--p1ai/images/%d1%82%d0%b5%d1%80%d0%b5%d0%bc%d0%be%d0%ba%204.jpg?crc=1067213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25475"/>
            <a:ext cx="3735858" cy="280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xn----ctbjndteiwn5b.xn--p1ai/images/%d1%82%d0%b5%d1%80%d0%b5%d0%bc%d0%be%d0%ba%206.jpg?crc=382943576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468890"/>
            <a:ext cx="5792647" cy="434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368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Программное обеспечение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2" descr="http://www.prosv.ru/Attachment.aspx?Id=8030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" y="666528"/>
            <a:ext cx="1941852" cy="258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4971" y="666527"/>
            <a:ext cx="1941853" cy="2589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615" y="636898"/>
            <a:ext cx="1964075" cy="26187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765" y="3467075"/>
            <a:ext cx="1909862" cy="2970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677" y="3563771"/>
            <a:ext cx="2180741" cy="2907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615" y="3563771"/>
            <a:ext cx="2202173" cy="293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300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54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Программа семинара-совещания 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Объект 2">
            <a:extLst>
              <a:ext uri="{FF2B5EF4-FFF2-40B4-BE49-F238E27FC236}">
                <a16:creationId xmlns="" xmlns:a16="http://schemas.microsoft.com/office/drawing/2014/main" id="{F01C959F-18D8-49FA-9F01-76EFF9F2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548680"/>
            <a:ext cx="8928992" cy="630932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rtlCol="0">
            <a:noAutofit/>
          </a:bodyPr>
          <a:lstStyle/>
          <a:p>
            <a:pPr marL="0" indent="0" algn="just">
              <a:buNone/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1.Приветствие участников семинара-совещания – В.П.Романчук, директор департамента образования администрации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Кстовского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района;</a:t>
            </a:r>
          </a:p>
          <a:p>
            <a:pPr marL="0" indent="0" algn="just">
              <a:buNone/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2. </a:t>
            </a: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Экскурсия по МБДОУ «Детский сад №32»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;</a:t>
            </a:r>
          </a:p>
          <a:p>
            <a:pPr marL="0" indent="0" algn="just">
              <a:buNone/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3. Выступления в рамках круглого стола:</a:t>
            </a:r>
          </a:p>
          <a:p>
            <a:pPr algn="just">
              <a:buFontTx/>
              <a:buChar char="-"/>
              <a:defRPr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«Ясли» будущего: новая роль «яслей» в современном образовательном пространстве»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О.П.Миронова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главный специалист отдела дошкольного и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общего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образования министерства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образования, науки и молодёжной политики Нижегородской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области; </a:t>
            </a:r>
          </a:p>
          <a:p>
            <a:pPr algn="just">
              <a:buFontTx/>
              <a:buChar char="-"/>
              <a:defRPr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«Основные направления межведомственного взаимодействия в организации комплексной помощи детям раннего возраста с нарушениями развития»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–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О.И.Николаичева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главный специалист сектора дошкольного и общего образования департамента образования администрации г. Кстово;</a:t>
            </a:r>
          </a:p>
          <a:p>
            <a:pPr algn="just">
              <a:buFontTx/>
              <a:buChar char="-"/>
              <a:defRPr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«Система поддержки семьи с особым ребёнком раннего возраста»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Э.А.Ярцева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директор «Реабилитационного центра для детей и подростков с ограниченными возможностями здоровья «ДОМ» г. Нижнего Новгорода;</a:t>
            </a:r>
          </a:p>
          <a:p>
            <a:pPr algn="just">
              <a:buFontTx/>
              <a:buChar char="-"/>
              <a:defRPr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«Опыт создания службы ранней помощи для детей с ОВЗ на базе МБДОУ»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И.Д.Архангельская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заведующий МБДОУ «Детский сад №32» г. Кстово»;</a:t>
            </a:r>
          </a:p>
          <a:p>
            <a:pPr algn="just">
              <a:buFontTx/>
              <a:buChar char="-"/>
              <a:defRPr/>
            </a:pP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</a:t>
            </a:r>
            <a:r>
              <a:rPr lang="ru-RU" sz="1800" b="1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Медицинскоое</a:t>
            </a:r>
            <a:r>
              <a:rPr lang="ru-RU" sz="18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сопровождение детей раннего возраста с ОВЗ в ДОО»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М.С.Сенина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, ведущий специалист отдела детства и родовспоможения министерства здравоохранения Нижегородской области.</a:t>
            </a:r>
            <a:endParaRPr lang="ru-RU" sz="1800" i="1" dirty="0" smtClean="0">
              <a:solidFill>
                <a:srgbClr val="C0000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6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-4762"/>
            <a:ext cx="9148763" cy="68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8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1629"/>
          <a:stretch/>
        </p:blipFill>
        <p:spPr>
          <a:xfrm>
            <a:off x="0" y="7937"/>
            <a:ext cx="91356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1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4762"/>
            <a:ext cx="9182100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21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575" y="4763"/>
            <a:ext cx="9172575" cy="682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9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63" y="14287"/>
            <a:ext cx="9153525" cy="682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33226" y="272727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Материалы 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МБДОУ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№32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 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34826" y="1124744"/>
            <a:ext cx="803624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Sylfaen" panose="010A0502050306030303" pitchFamily="18" charset="0"/>
              </a:rPr>
              <a:t>Д</a:t>
            </a:r>
            <a:r>
              <a:rPr lang="ru-RU" sz="2800" dirty="0" smtClean="0">
                <a:latin typeface="Sylfaen" panose="010A0502050306030303" pitchFamily="18" charset="0"/>
              </a:rPr>
              <a:t>оговор </a:t>
            </a:r>
            <a:r>
              <a:rPr lang="ru-RU" sz="2800" dirty="0">
                <a:latin typeface="Sylfaen" panose="010A0502050306030303" pitchFamily="18" charset="0"/>
              </a:rPr>
              <a:t>службы ранней </a:t>
            </a:r>
            <a:r>
              <a:rPr lang="ru-RU" sz="2800" dirty="0" smtClean="0">
                <a:latin typeface="Sylfaen" panose="010A0502050306030303" pitchFamily="18" charset="0"/>
              </a:rPr>
              <a:t>помощи;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Sylfaen" panose="010A0502050306030303" pitchFamily="18" charset="0"/>
              </a:rPr>
              <a:t>Должностная </a:t>
            </a:r>
            <a:r>
              <a:rPr lang="ru-RU" sz="2800" dirty="0">
                <a:latin typeface="Sylfaen" panose="010A0502050306030303" pitchFamily="18" charset="0"/>
              </a:rPr>
              <a:t>инструкция </a:t>
            </a:r>
            <a:r>
              <a:rPr lang="ru-RU" sz="2800" dirty="0" smtClean="0">
                <a:latin typeface="Sylfaen" panose="010A0502050306030303" pitchFamily="18" charset="0"/>
              </a:rPr>
              <a:t>воспитателя;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Sylfaen" panose="010A0502050306030303" pitchFamily="18" charset="0"/>
              </a:rPr>
              <a:t>Должностная </a:t>
            </a:r>
            <a:r>
              <a:rPr lang="ru-RU" sz="2800" dirty="0">
                <a:latin typeface="Sylfaen" panose="010A0502050306030303" pitchFamily="18" charset="0"/>
              </a:rPr>
              <a:t>инструкция </a:t>
            </a:r>
            <a:r>
              <a:rPr lang="ru-RU" sz="2800" dirty="0" smtClean="0">
                <a:latin typeface="Sylfaen" panose="010A0502050306030303" pitchFamily="18" charset="0"/>
              </a:rPr>
              <a:t>педагога-психолога;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Sylfaen" panose="010A0502050306030303" pitchFamily="18" charset="0"/>
              </a:rPr>
              <a:t>Должностная </a:t>
            </a:r>
            <a:r>
              <a:rPr lang="ru-RU" sz="2800" dirty="0">
                <a:latin typeface="Sylfaen" panose="010A0502050306030303" pitchFamily="18" charset="0"/>
              </a:rPr>
              <a:t>инструкция </a:t>
            </a:r>
            <a:r>
              <a:rPr lang="ru-RU" sz="2800" dirty="0" smtClean="0">
                <a:latin typeface="Sylfaen" panose="010A0502050306030303" pitchFamily="18" charset="0"/>
              </a:rPr>
              <a:t>социального педагога;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Sylfaen" panose="010A0502050306030303" pitchFamily="18" charset="0"/>
              </a:rPr>
              <a:t>Должностная инструкция </a:t>
            </a:r>
            <a:r>
              <a:rPr lang="ru-RU" sz="2800" dirty="0" smtClean="0">
                <a:latin typeface="Sylfaen" panose="010A0502050306030303" pitchFamily="18" charset="0"/>
              </a:rPr>
              <a:t>учителя-дефектолога;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Sylfaen" panose="010A0502050306030303" pitchFamily="18" charset="0"/>
              </a:rPr>
              <a:t>Должностная инструкция </a:t>
            </a:r>
            <a:r>
              <a:rPr lang="ru-RU" sz="2800" dirty="0" smtClean="0">
                <a:latin typeface="Sylfaen" panose="010A0502050306030303" pitchFamily="18" charset="0"/>
              </a:rPr>
              <a:t>учителя-логопеда;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Sylfaen" panose="010A0502050306030303" pitchFamily="18" charset="0"/>
              </a:rPr>
              <a:t>Заявление о приеме в службу ранней </a:t>
            </a:r>
            <a:r>
              <a:rPr lang="ru-RU" sz="2800" dirty="0" smtClean="0">
                <a:latin typeface="Sylfaen" panose="010A0502050306030303" pitchFamily="18" charset="0"/>
              </a:rPr>
              <a:t>помощи;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800" dirty="0">
                <a:latin typeface="Sylfaen" panose="010A0502050306030303" pitchFamily="18" charset="0"/>
              </a:rPr>
              <a:t>Положение о службе ранней </a:t>
            </a:r>
            <a:r>
              <a:rPr lang="ru-RU" sz="2800" dirty="0" smtClean="0">
                <a:latin typeface="Sylfaen" panose="010A0502050306030303" pitchFamily="18" charset="0"/>
              </a:rPr>
              <a:t>помощи.</a:t>
            </a:r>
            <a:endParaRPr lang="ru-RU" sz="2800" dirty="0" smtClean="0">
              <a:latin typeface="Sylfaen" panose="010A0502050306030303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2000" dirty="0"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07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405222" y="-79018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Задачи органов управления образования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3525" y="666279"/>
            <a:ext cx="853789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Sylfaen" panose="010A0502050306030303" pitchFamily="18" charset="0"/>
              </a:rPr>
              <a:t>Реализация </a:t>
            </a:r>
            <a:r>
              <a:rPr lang="ru-RU" sz="2000" dirty="0">
                <a:latin typeface="Sylfaen" panose="010A0502050306030303" pitchFamily="18" charset="0"/>
              </a:rPr>
              <a:t>муниципальных </a:t>
            </a:r>
            <a:r>
              <a:rPr lang="ru-RU" sz="2000" dirty="0" smtClean="0">
                <a:latin typeface="Sylfaen" panose="010A0502050306030303" pitchFamily="18" charset="0"/>
              </a:rPr>
              <a:t>«Дорожных </a:t>
            </a:r>
            <a:r>
              <a:rPr lang="ru-RU" sz="2000" dirty="0">
                <a:latin typeface="Sylfaen" panose="010A0502050306030303" pitchFamily="18" charset="0"/>
              </a:rPr>
              <a:t>карт» </a:t>
            </a:r>
            <a:r>
              <a:rPr lang="ru-RU" sz="2000" dirty="0" smtClean="0">
                <a:latin typeface="Sylfaen" panose="010A0502050306030303" pitchFamily="18" charset="0"/>
              </a:rPr>
              <a:t>- программ </a:t>
            </a:r>
            <a:r>
              <a:rPr lang="ru-RU" sz="2000" dirty="0">
                <a:latin typeface="Sylfaen" panose="010A0502050306030303" pitchFamily="18" charset="0"/>
              </a:rPr>
              <a:t>по ликвидации </a:t>
            </a:r>
            <a:r>
              <a:rPr lang="ru-RU" sz="2000" dirty="0" smtClean="0">
                <a:latin typeface="Sylfaen" panose="010A0502050306030303" pitchFamily="18" charset="0"/>
              </a:rPr>
              <a:t>очередности </a:t>
            </a:r>
            <a:r>
              <a:rPr lang="ru-RU" sz="2000" dirty="0">
                <a:latin typeface="Sylfaen" panose="010A0502050306030303" pitchFamily="18" charset="0"/>
              </a:rPr>
              <a:t>для детей </a:t>
            </a:r>
            <a:r>
              <a:rPr lang="ru-RU" sz="2000" dirty="0" smtClean="0">
                <a:latin typeface="Sylfaen" panose="010A0502050306030303" pitchFamily="18" charset="0"/>
              </a:rPr>
              <a:t>в </a:t>
            </a:r>
            <a:r>
              <a:rPr lang="ru-RU" sz="2000" dirty="0">
                <a:latin typeface="Sylfaen" panose="010A0502050306030303" pitchFamily="18" charset="0"/>
              </a:rPr>
              <a:t>возрасте до 3-х лет;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Sylfaen" panose="010A0502050306030303" pitchFamily="18" charset="0"/>
              </a:rPr>
              <a:t>Развитие </a:t>
            </a:r>
            <a:r>
              <a:rPr lang="ru-RU" sz="2000" dirty="0">
                <a:latin typeface="Sylfaen" panose="010A0502050306030303" pitchFamily="18" charset="0"/>
              </a:rPr>
              <a:t>вариативных форм обеспечения </a:t>
            </a:r>
            <a:r>
              <a:rPr lang="ru-RU" sz="2000" dirty="0" smtClean="0">
                <a:latin typeface="Sylfaen" panose="010A0502050306030303" pitchFamily="18" charset="0"/>
              </a:rPr>
              <a:t>доступности </a:t>
            </a:r>
            <a:r>
              <a:rPr lang="ru-RU" sz="2000" dirty="0">
                <a:latin typeface="Sylfaen" panose="010A0502050306030303" pitchFamily="18" charset="0"/>
              </a:rPr>
              <a:t>дошкольного образования в виде  </a:t>
            </a:r>
            <a:r>
              <a:rPr lang="ru-RU" sz="2000" dirty="0" smtClean="0">
                <a:latin typeface="Sylfaen" panose="010A0502050306030303" pitchFamily="18" charset="0"/>
              </a:rPr>
              <a:t>групп </a:t>
            </a:r>
            <a:r>
              <a:rPr lang="ru-RU" sz="2000" dirty="0">
                <a:latin typeface="Sylfaen" panose="010A0502050306030303" pitchFamily="18" charset="0"/>
              </a:rPr>
              <a:t>кратковременного пребывания, семейных </a:t>
            </a:r>
            <a:r>
              <a:rPr lang="ru-RU" sz="2000" dirty="0" smtClean="0">
                <a:latin typeface="Sylfaen" panose="010A0502050306030303" pitchFamily="18" charset="0"/>
              </a:rPr>
              <a:t>дошкольных </a:t>
            </a:r>
            <a:r>
              <a:rPr lang="ru-RU" sz="2000" dirty="0">
                <a:latin typeface="Sylfaen" panose="010A0502050306030303" pitchFamily="18" charset="0"/>
              </a:rPr>
              <a:t>групп, групп по присмотру и уходу </a:t>
            </a:r>
            <a:r>
              <a:rPr lang="ru-RU" sz="2000" dirty="0" smtClean="0">
                <a:latin typeface="Sylfaen" panose="010A0502050306030303" pitchFamily="18" charset="0"/>
              </a:rPr>
              <a:t>за </a:t>
            </a:r>
            <a:r>
              <a:rPr lang="ru-RU" sz="2000" dirty="0">
                <a:latin typeface="Sylfaen" panose="010A0502050306030303" pitchFamily="18" charset="0"/>
              </a:rPr>
              <a:t>детьми до 3-х </a:t>
            </a:r>
            <a:r>
              <a:rPr lang="ru-RU" sz="2000" dirty="0" smtClean="0">
                <a:latin typeface="Sylfaen" panose="010A0502050306030303" pitchFamily="18" charset="0"/>
              </a:rPr>
              <a:t>лет;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Sylfaen" panose="010A0502050306030303" pitchFamily="18" charset="0"/>
              </a:rPr>
              <a:t>Расширение </a:t>
            </a:r>
            <a:r>
              <a:rPr lang="ru-RU" sz="2000" dirty="0">
                <a:latin typeface="Sylfaen" panose="010A0502050306030303" pitchFamily="18" charset="0"/>
              </a:rPr>
              <a:t>сети консультативных центров, </a:t>
            </a:r>
            <a:r>
              <a:rPr lang="ru-RU" sz="2000" dirty="0" smtClean="0">
                <a:latin typeface="Sylfaen" panose="010A0502050306030303" pitchFamily="18" charset="0"/>
              </a:rPr>
              <a:t>обеспечивающих </a:t>
            </a:r>
            <a:r>
              <a:rPr lang="ru-RU" sz="2000" dirty="0">
                <a:latin typeface="Sylfaen" panose="010A0502050306030303" pitchFamily="18" charset="0"/>
              </a:rPr>
              <a:t>поддержку семейного </a:t>
            </a:r>
            <a:r>
              <a:rPr lang="ru-RU" sz="2000" dirty="0" smtClean="0">
                <a:latin typeface="Sylfaen" panose="010A0502050306030303" pitchFamily="18" charset="0"/>
              </a:rPr>
              <a:t>воспитания</a:t>
            </a:r>
            <a:r>
              <a:rPr lang="ru-RU" sz="2000" dirty="0">
                <a:latin typeface="Sylfaen" panose="010A0502050306030303" pitchFamily="18" charset="0"/>
              </a:rPr>
              <a:t>,  получение  родителями детей </a:t>
            </a:r>
            <a:r>
              <a:rPr lang="ru-RU" sz="2000" dirty="0" smtClean="0">
                <a:latin typeface="Sylfaen" panose="010A0502050306030303" pitchFamily="18" charset="0"/>
              </a:rPr>
              <a:t>дошкольного </a:t>
            </a:r>
            <a:r>
              <a:rPr lang="ru-RU" sz="2000" dirty="0">
                <a:latin typeface="Sylfaen" panose="010A0502050306030303" pitchFamily="18" charset="0"/>
              </a:rPr>
              <a:t>возраста, в </a:t>
            </a:r>
            <a:r>
              <a:rPr lang="ru-RU" sz="2000" dirty="0" err="1">
                <a:latin typeface="Sylfaen" panose="010A0502050306030303" pitchFamily="18" charset="0"/>
              </a:rPr>
              <a:t>т.ч</a:t>
            </a:r>
            <a:r>
              <a:rPr lang="ru-RU" sz="2000" dirty="0">
                <a:latin typeface="Sylfaen" panose="010A0502050306030303" pitchFamily="18" charset="0"/>
              </a:rPr>
              <a:t>. с ОВЗ методической </a:t>
            </a:r>
            <a:r>
              <a:rPr lang="ru-RU" sz="2000" dirty="0" smtClean="0">
                <a:latin typeface="Sylfaen" panose="010A0502050306030303" pitchFamily="18" charset="0"/>
              </a:rPr>
              <a:t>психолого- </a:t>
            </a:r>
            <a:r>
              <a:rPr lang="ru-RU" sz="2000" dirty="0">
                <a:latin typeface="Sylfaen" panose="010A0502050306030303" pitchFamily="18" charset="0"/>
              </a:rPr>
              <a:t>педагогической, диагностической и </a:t>
            </a:r>
            <a:r>
              <a:rPr lang="ru-RU" sz="2000" dirty="0" smtClean="0">
                <a:latin typeface="Sylfaen" panose="010A0502050306030303" pitchFamily="18" charset="0"/>
              </a:rPr>
              <a:t>консультативной  </a:t>
            </a:r>
            <a:r>
              <a:rPr lang="ru-RU" sz="2000" dirty="0">
                <a:latin typeface="Sylfaen" panose="010A0502050306030303" pitchFamily="18" charset="0"/>
              </a:rPr>
              <a:t>помощи;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Sylfaen" panose="010A0502050306030303" pitchFamily="18" charset="0"/>
              </a:rPr>
              <a:t>Привлечение </a:t>
            </a:r>
            <a:r>
              <a:rPr lang="ru-RU" sz="2000" dirty="0">
                <a:latin typeface="Sylfaen" panose="010A0502050306030303" pitchFamily="18" charset="0"/>
              </a:rPr>
              <a:t>негосударственных поставщиков </a:t>
            </a:r>
            <a:r>
              <a:rPr lang="ru-RU" sz="2000" dirty="0" smtClean="0">
                <a:latin typeface="Sylfaen" panose="010A0502050306030303" pitchFamily="18" charset="0"/>
              </a:rPr>
              <a:t>услуг</a:t>
            </a:r>
            <a:r>
              <a:rPr lang="ru-RU" sz="2000" dirty="0">
                <a:latin typeface="Sylfaen" panose="010A0502050306030303" pitchFamily="18" charset="0"/>
              </a:rPr>
              <a:t>, по обеспечению дошкольного образования </a:t>
            </a:r>
            <a:r>
              <a:rPr lang="ru-RU" sz="2000" dirty="0" smtClean="0">
                <a:latin typeface="Sylfaen" panose="010A0502050306030303" pitchFamily="18" charset="0"/>
              </a:rPr>
              <a:t>для </a:t>
            </a:r>
            <a:r>
              <a:rPr lang="ru-RU" sz="2000" dirty="0">
                <a:latin typeface="Sylfaen" panose="010A0502050306030303" pitchFamily="18" charset="0"/>
              </a:rPr>
              <a:t>детей до 3 лет в </a:t>
            </a:r>
            <a:r>
              <a:rPr lang="ru-RU" sz="2000" dirty="0" err="1">
                <a:latin typeface="Sylfaen" panose="010A0502050306030303" pitchFamily="18" charset="0"/>
              </a:rPr>
              <a:t>т.ч</a:t>
            </a:r>
            <a:r>
              <a:rPr lang="ru-RU" sz="2000" dirty="0">
                <a:latin typeface="Sylfaen" panose="010A0502050306030303" pitchFamily="18" charset="0"/>
              </a:rPr>
              <a:t>. для детей с </a:t>
            </a:r>
            <a:r>
              <a:rPr lang="ru-RU" sz="2000" dirty="0" smtClean="0">
                <a:latin typeface="Sylfaen" panose="010A0502050306030303" pitchFamily="18" charset="0"/>
              </a:rPr>
              <a:t>ОВЗ;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Sylfaen" panose="010A0502050306030303" pitchFamily="18" charset="0"/>
              </a:rPr>
              <a:t>Реализация </a:t>
            </a:r>
            <a:r>
              <a:rPr lang="ru-RU" sz="2000" dirty="0">
                <a:latin typeface="Sylfaen" panose="010A0502050306030303" pitchFamily="18" charset="0"/>
              </a:rPr>
              <a:t>межведомственного подхода в организации </a:t>
            </a:r>
            <a:r>
              <a:rPr lang="ru-RU" sz="2000" dirty="0" smtClean="0">
                <a:latin typeface="Sylfaen" panose="010A0502050306030303" pitchFamily="18" charset="0"/>
              </a:rPr>
              <a:t>помощи </a:t>
            </a:r>
            <a:r>
              <a:rPr lang="ru-RU" sz="2000" dirty="0">
                <a:latin typeface="Sylfaen" panose="010A0502050306030303" pitchFamily="18" charset="0"/>
              </a:rPr>
              <a:t>детям раннего возраста с ОВЗ в дошкольных </a:t>
            </a:r>
            <a:r>
              <a:rPr lang="ru-RU" sz="2000" dirty="0" smtClean="0">
                <a:latin typeface="Sylfaen" panose="010A0502050306030303" pitchFamily="18" charset="0"/>
              </a:rPr>
              <a:t>образовательных </a:t>
            </a:r>
            <a:r>
              <a:rPr lang="ru-RU" sz="2000" dirty="0">
                <a:latin typeface="Sylfaen" panose="010A0502050306030303" pitchFamily="18" charset="0"/>
              </a:rPr>
              <a:t>организациях; 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Sylfaen" panose="010A0502050306030303" pitchFamily="18" charset="0"/>
              </a:rPr>
              <a:t>Развитие </a:t>
            </a:r>
            <a:r>
              <a:rPr lang="ru-RU" sz="2000" dirty="0">
                <a:latin typeface="Sylfaen" panose="010A0502050306030303" pitchFamily="18" charset="0"/>
              </a:rPr>
              <a:t>кадрового потенциала на междисциплинарном </a:t>
            </a:r>
            <a:r>
              <a:rPr lang="ru-RU" sz="2000" dirty="0" smtClean="0">
                <a:latin typeface="Sylfaen" panose="010A0502050306030303" pitchFamily="18" charset="0"/>
              </a:rPr>
              <a:t>уровне </a:t>
            </a:r>
            <a:r>
              <a:rPr lang="ru-RU" sz="2000" dirty="0">
                <a:latin typeface="Sylfaen" panose="010A0502050306030303" pitchFamily="18" charset="0"/>
              </a:rPr>
              <a:t>для оказания помощи детям от рождения до 3-х лет </a:t>
            </a:r>
            <a:r>
              <a:rPr lang="ru-RU" sz="2000" dirty="0" smtClean="0">
                <a:latin typeface="Sylfaen" panose="010A0502050306030303" pitchFamily="18" charset="0"/>
              </a:rPr>
              <a:t>с </a:t>
            </a:r>
            <a:r>
              <a:rPr lang="ru-RU" sz="2000" dirty="0">
                <a:latin typeface="Sylfaen" panose="010A0502050306030303" pitchFamily="18" charset="0"/>
              </a:rPr>
              <a:t>нарушениями в развитии;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Sylfaen" panose="010A0502050306030303" pitchFamily="18" charset="0"/>
              </a:rPr>
              <a:t>Организация </a:t>
            </a:r>
            <a:r>
              <a:rPr lang="ru-RU" sz="2000" dirty="0">
                <a:latin typeface="Sylfaen" panose="010A0502050306030303" pitchFamily="18" charset="0"/>
              </a:rPr>
              <a:t>просветительской деятельности с педагогами </a:t>
            </a:r>
            <a:r>
              <a:rPr lang="ru-RU" sz="2000" dirty="0" smtClean="0">
                <a:latin typeface="Sylfaen" panose="010A0502050306030303" pitchFamily="18" charset="0"/>
              </a:rPr>
              <a:t>и </a:t>
            </a:r>
            <a:r>
              <a:rPr lang="ru-RU" sz="2000" dirty="0">
                <a:latin typeface="Sylfaen" panose="010A0502050306030303" pitchFamily="18" charset="0"/>
              </a:rPr>
              <a:t>родительской общественностью, в </a:t>
            </a:r>
            <a:r>
              <a:rPr lang="ru-RU" sz="2000" dirty="0" err="1">
                <a:latin typeface="Sylfaen" panose="010A0502050306030303" pitchFamily="18" charset="0"/>
              </a:rPr>
              <a:t>т.ч</a:t>
            </a:r>
            <a:r>
              <a:rPr lang="ru-RU" sz="2000" dirty="0">
                <a:latin typeface="Sylfaen" panose="010A0502050306030303" pitchFamily="18" charset="0"/>
              </a:rPr>
              <a:t>. с  использованием </a:t>
            </a:r>
            <a:r>
              <a:rPr lang="ru-RU" sz="2000" dirty="0" smtClean="0">
                <a:latin typeface="Sylfaen" panose="010A0502050306030303" pitchFamily="18" charset="0"/>
              </a:rPr>
              <a:t>Интернет </a:t>
            </a:r>
            <a:r>
              <a:rPr lang="ru-RU" sz="2000" dirty="0">
                <a:latin typeface="Sylfaen" panose="010A0502050306030303" pitchFamily="18" charset="0"/>
              </a:rPr>
              <a:t>ресурсов, по проблемам развития и обучения </a:t>
            </a:r>
            <a:r>
              <a:rPr lang="ru-RU" sz="2000" dirty="0" smtClean="0">
                <a:latin typeface="Sylfaen" panose="010A0502050306030303" pitchFamily="18" charset="0"/>
              </a:rPr>
              <a:t>детей </a:t>
            </a:r>
            <a:r>
              <a:rPr lang="ru-RU" sz="2000" dirty="0">
                <a:latin typeface="Sylfaen" panose="010A0502050306030303" pitchFamily="18" charset="0"/>
              </a:rPr>
              <a:t>с ОВЗ до 3 лет</a:t>
            </a:r>
            <a:r>
              <a:rPr lang="ru-RU" sz="2000" dirty="0" smtClean="0">
                <a:latin typeface="Sylfaen" panose="010A0502050306030303" pitchFamily="18" charset="0"/>
              </a:rPr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9860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07504" y="980728"/>
            <a:ext cx="8761412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12097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Характеристика МБДОУ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№32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903859"/>
            <a:ext cx="4416491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бъект 2">
            <a:extLst>
              <a:ext uri="{FF2B5EF4-FFF2-40B4-BE49-F238E27FC236}">
                <a16:creationId xmlns="" xmlns:a16="http://schemas.microsoft.com/office/drawing/2014/main" id="{F01C959F-18D8-49FA-9F01-76EFF9F2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9097" y="620688"/>
            <a:ext cx="4082682" cy="604867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rtlCol="0">
            <a:noAutofit/>
          </a:bodyPr>
          <a:lstStyle/>
          <a:p>
            <a:pPr marL="0" indent="0" algn="just"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Функционирует - с 1980 г;</a:t>
            </a:r>
          </a:p>
          <a:p>
            <a:pPr marL="0" indent="0" algn="just"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Проектная мощность – 280 д;</a:t>
            </a:r>
          </a:p>
          <a:p>
            <a:pPr marL="0" indent="0" algn="just"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Посещает – 219 д;</a:t>
            </a:r>
          </a:p>
          <a:p>
            <a:pPr marL="0" indent="0" algn="just"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Всего 11 групп из них: </a:t>
            </a:r>
          </a:p>
          <a:p>
            <a:pPr algn="just">
              <a:buFontTx/>
              <a:buChar char="-"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7 групп общеразвивающей направленности;</a:t>
            </a:r>
          </a:p>
          <a:p>
            <a:pPr algn="just">
              <a:buFontTx/>
              <a:buChar char="-"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 группы компенсирующей направленности для детей с задержкой психического развития;</a:t>
            </a:r>
          </a:p>
          <a:p>
            <a:pPr algn="just">
              <a:buFontTx/>
              <a:buChar char="-"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2 группы кратковременного пребывания компенсирующей направленности для детей со сложным дефектом;</a:t>
            </a:r>
          </a:p>
          <a:p>
            <a:pPr algn="just">
              <a:buFontTx/>
              <a:buChar char="-"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Служба ранней помощи по оказанию психолого-педагогической, диагностической и консультативной помощи родителям с детьми дошкольного возраста, в </a:t>
            </a:r>
            <a:r>
              <a:rPr lang="ru-RU" sz="16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т.ч</a:t>
            </a: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. от1,5 до 3 лет, преимущественно не посещающих  ДОО включая детей с особыми образовательными потребностями.</a:t>
            </a:r>
          </a:p>
          <a:p>
            <a:pPr algn="just">
              <a:buFontTx/>
              <a:buChar char="-"/>
              <a:defRPr/>
            </a:pPr>
            <a:endParaRPr lang="ru-RU" sz="1800" i="1" dirty="0" smtClean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  <a:defRPr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="" xmlns:a16="http://schemas.microsoft.com/office/drawing/2014/main" id="{F01C959F-18D8-49FA-9F01-76EFF9F29CDC}"/>
              </a:ext>
            </a:extLst>
          </p:cNvPr>
          <p:cNvSpPr txBox="1">
            <a:spLocks/>
          </p:cNvSpPr>
          <p:nvPr/>
        </p:nvSpPr>
        <p:spPr>
          <a:xfrm>
            <a:off x="251521" y="4437113"/>
            <a:ext cx="4416490" cy="2088232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  <a:defRPr/>
            </a:pPr>
            <a:r>
              <a:rPr lang="ru-RU" sz="1600" b="1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Кадровый состав: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Педагог-психолог -1;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Учитель-логопед (дефектолог) – 5;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Музыкальный руководитель – 1;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Инструктор по физической культуре – 1;</a:t>
            </a:r>
          </a:p>
          <a:p>
            <a:pPr marL="0" indent="0" algn="just">
              <a:buFont typeface="Arial" pitchFamily="34" charset="0"/>
              <a:buNone/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Воспитатели – 20.</a:t>
            </a:r>
          </a:p>
          <a:p>
            <a:pPr marL="0" indent="0" algn="just">
              <a:buFont typeface="Arial" pitchFamily="34" charset="0"/>
              <a:buNone/>
              <a:defRPr/>
            </a:pP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41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Экскурсия по МБДОУ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№32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 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r="1217"/>
          <a:stretch/>
        </p:blipFill>
        <p:spPr>
          <a:xfrm>
            <a:off x="4955673" y="758490"/>
            <a:ext cx="3679127" cy="2870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764704"/>
            <a:ext cx="3882627" cy="2911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r="1421" b="1402"/>
          <a:stretch/>
        </p:blipFill>
        <p:spPr>
          <a:xfrm>
            <a:off x="460376" y="3838443"/>
            <a:ext cx="3882626" cy="267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r="9363"/>
          <a:stretch/>
        </p:blipFill>
        <p:spPr>
          <a:xfrm>
            <a:off x="4778552" y="3807470"/>
            <a:ext cx="4033367" cy="266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15616" y="6488668"/>
            <a:ext cx="2045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Массажный кабинет</a:t>
            </a:r>
            <a:endParaRPr lang="ru-RU" sz="16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2358" y="6467939"/>
            <a:ext cx="19335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Сенсорная комната</a:t>
            </a:r>
            <a:endParaRPr lang="ru-RU" sz="16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4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Экскурсия по МБДОУ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№32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48" y="693926"/>
            <a:ext cx="3882627" cy="2911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0" y="671737"/>
            <a:ext cx="3887424" cy="2915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48" y="3850259"/>
            <a:ext cx="3959289" cy="282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9" b="10656"/>
          <a:stretch/>
        </p:blipFill>
        <p:spPr>
          <a:xfrm>
            <a:off x="460772" y="3793904"/>
            <a:ext cx="3888220" cy="2875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69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Экскурсия по МБДОУ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№32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665906"/>
            <a:ext cx="3914855" cy="29361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5110"/>
            <a:ext cx="3923928" cy="2942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028" y="3789040"/>
            <a:ext cx="3851920" cy="288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10" y="3789039"/>
            <a:ext cx="3919265" cy="2939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284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Экскурсия по МБДОУ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№32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22" y="704731"/>
            <a:ext cx="3850732" cy="288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768974"/>
            <a:ext cx="3843007" cy="2882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578" y="704731"/>
            <a:ext cx="3888432" cy="2916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446" y="3768974"/>
            <a:ext cx="3864703" cy="289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12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0205" y="0"/>
            <a:ext cx="8496944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Экскурсия по МБДОУ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«Детский сад №32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»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01" y="750590"/>
            <a:ext cx="3882626" cy="2911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43" y="3799705"/>
            <a:ext cx="3916675" cy="293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43" y="764704"/>
            <a:ext cx="3916675" cy="2937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33" y="3837332"/>
            <a:ext cx="3866506" cy="289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28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1304" y="160337"/>
            <a:ext cx="9056211" cy="980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Выступление О.П. Мироновой </a:t>
            </a:r>
          </a:p>
          <a:p>
            <a:pPr>
              <a:spcBef>
                <a:spcPts val="1"/>
              </a:spcBef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anose="010A0502050306030303" pitchFamily="18" charset="0"/>
              </a:rPr>
              <a:t>«Ясли будущего. Новая роль яслей в современном образовательном пространстве»</a:t>
            </a:r>
          </a:p>
        </p:txBody>
      </p:sp>
      <p:sp>
        <p:nvSpPr>
          <p:cNvPr id="3" name="AutoShape 2" descr="Perm Russi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4" descr="https://upload.wikimedia.org/wikipedia/commons/thumb/5/5a/Perm_Meshkov_House.jpg/1280px-Perm_Meshkov_Hous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6" descr="https://gulaytour.ru/wp-content/uploads/2017/10/099361b5ea92d98de69d96f8b10359cb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" name="Объект 2">
            <a:extLst>
              <a:ext uri="{FF2B5EF4-FFF2-40B4-BE49-F238E27FC236}">
                <a16:creationId xmlns="" xmlns:a16="http://schemas.microsoft.com/office/drawing/2014/main" id="{F01C959F-18D8-49FA-9F01-76EFF9F29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975" y="4437111"/>
            <a:ext cx="8748236" cy="233654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8100" cmpd="tri">
            <a:solidFill>
              <a:srgbClr val="0070C0"/>
            </a:solidFill>
          </a:ln>
        </p:spPr>
        <p:txBody>
          <a:bodyPr rtlCol="0">
            <a:noAutofit/>
          </a:bodyPr>
          <a:lstStyle/>
          <a:p>
            <a:pPr marL="0" indent="0" algn="just">
              <a:buNone/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Указ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Президента Российской 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Федерации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от 07.05.2018 года № 204:  </a:t>
            </a:r>
          </a:p>
          <a:p>
            <a:pPr marL="0" indent="0" algn="just">
              <a:buNone/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«О национальных целях и стратегических  задачах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развития Российской Федерации на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период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до 2024 года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»:                                                                                                                                                                             </a:t>
            </a: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Планируется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достичь 100% доступности дошкольного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образования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для детей в возрасте от 2 мес. до 3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лет;</a:t>
            </a:r>
            <a:endParaRPr lang="ru-RU" sz="1800" i="1" dirty="0">
              <a:solidFill>
                <a:srgbClr val="00206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  <a:defRPr/>
            </a:pP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- Уже в 2018-19 </a:t>
            </a:r>
            <a:r>
              <a:rPr lang="ru-RU" sz="1800" i="1" dirty="0" err="1" smtClean="0">
                <a:solidFill>
                  <a:srgbClr val="002060"/>
                </a:solidFill>
                <a:latin typeface="Sylfaen" panose="010A0502050306030303" pitchFamily="18" charset="0"/>
              </a:rPr>
              <a:t>г.г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. из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федерального бюджета бюджетам субъектов Российской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Федерации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на решение данной задачи выделяется 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49 </a:t>
            </a:r>
            <a:r>
              <a:rPr lang="ru-RU" sz="1800" i="1" dirty="0" err="1">
                <a:solidFill>
                  <a:srgbClr val="002060"/>
                </a:solidFill>
                <a:latin typeface="Sylfaen" panose="010A0502050306030303" pitchFamily="18" charset="0"/>
              </a:rPr>
              <a:t>млр</a:t>
            </a:r>
            <a:r>
              <a:rPr lang="ru-RU" sz="1800" i="1" dirty="0">
                <a:solidFill>
                  <a:srgbClr val="002060"/>
                </a:solidFill>
                <a:latin typeface="Sylfaen" panose="010A0502050306030303" pitchFamily="18" charset="0"/>
              </a:rPr>
              <a:t>. р</a:t>
            </a:r>
            <a:r>
              <a:rPr lang="ru-RU" sz="18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ублей. </a:t>
            </a:r>
            <a:endParaRPr lang="ru-RU" sz="1800" i="1" dirty="0" smtClean="0">
              <a:solidFill>
                <a:srgbClr val="C00000"/>
              </a:solidFill>
              <a:latin typeface="Sylfaen" panose="010A0502050306030303" pitchFamily="18" charset="0"/>
            </a:endParaRPr>
          </a:p>
          <a:p>
            <a:pPr marL="0" indent="0" algn="just">
              <a:buNone/>
              <a:defRPr/>
            </a:pPr>
            <a:r>
              <a:rPr lang="ru-RU" sz="2400" i="1" dirty="0" smtClean="0">
                <a:solidFill>
                  <a:srgbClr val="002060"/>
                </a:solidFill>
                <a:latin typeface="Sylfaen" panose="010A0502050306030303" pitchFamily="18" charset="0"/>
              </a:rPr>
              <a:t> </a:t>
            </a:r>
            <a:endParaRPr lang="ru-RU" sz="2400" i="1" dirty="0">
              <a:solidFill>
                <a:srgbClr val="002060"/>
              </a:solidFill>
              <a:latin typeface="Sylfaen" panose="010A0502050306030303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/>
          <a:stretch/>
        </p:blipFill>
        <p:spPr>
          <a:xfrm>
            <a:off x="1475656" y="1293465"/>
            <a:ext cx="5951039" cy="3028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26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4479</TotalTime>
  <Words>873</Words>
  <Application>Microsoft Office PowerPoint</Application>
  <PresentationFormat>Экран (4:3)</PresentationFormat>
  <Paragraphs>88</Paragraphs>
  <Slides>27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Sylfaen</vt:lpstr>
      <vt:lpstr>Wingdings</vt:lpstr>
      <vt:lpstr>Тема Office</vt:lpstr>
      <vt:lpstr>  Материалы с семинара-совещания  министерства образования, науки и молодёжной политики Нижегородской области для специалистов по дошкольному образованию «Организация комплексной помощи детям раннего возраста с нарушениями развития»   в г. Кстово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 дошкольной образовательной организации – миссия и профессионализм</dc:title>
  <dc:creator>Admin</dc:creator>
  <cp:lastModifiedBy>Светлана</cp:lastModifiedBy>
  <cp:revision>340</cp:revision>
  <dcterms:created xsi:type="dcterms:W3CDTF">2016-10-26T18:14:06Z</dcterms:created>
  <dcterms:modified xsi:type="dcterms:W3CDTF">2018-11-15T13:27:28Z</dcterms:modified>
</cp:coreProperties>
</file>