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0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4AC"/>
    <a:srgbClr val="FF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0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380685620075802E-3"/>
          <c:y val="3.2359669341282078E-3"/>
          <c:w val="0.78931861142387794"/>
          <c:h val="0.624373082855310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explosion val="25"/>
          <c:dPt>
            <c:idx val="0"/>
            <c:bubble3D val="0"/>
            <c:explosion val="5"/>
            <c:spPr>
              <a:solidFill>
                <a:srgbClr val="FF0000"/>
              </a:solidFill>
              <a:ln w="762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4EE-4EA5-8C27-2BD90B7872CB}"/>
              </c:ext>
            </c:extLst>
          </c:dPt>
          <c:dPt>
            <c:idx val="1"/>
            <c:bubble3D val="0"/>
            <c:spPr>
              <a:ln w="381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4EE-4EA5-8C27-2BD90B7872CB}"/>
              </c:ext>
            </c:extLst>
          </c:dPt>
          <c:dPt>
            <c:idx val="2"/>
            <c:bubble3D val="0"/>
            <c:explosion val="4"/>
            <c:spPr>
              <a:ln w="76200">
                <a:noFill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Техническая направленность (Робототехника)</c:v>
                </c:pt>
                <c:pt idx="1">
                  <c:v>Социально - педагогическая направленность (Математическая логика)</c:v>
                </c:pt>
                <c:pt idx="2">
                  <c:v>Физическая направленность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</c:v>
                </c:pt>
                <c:pt idx="1">
                  <c:v>15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4EE-4EA5-8C27-2BD90B7872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solidFill>
          <a:schemeClr val="accent2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61722070563588194"/>
          <c:y val="0"/>
          <c:w val="0.37941987927267373"/>
          <c:h val="1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accent2">
        <a:lumMod val="20000"/>
        <a:lumOff val="80000"/>
      </a:schemeClr>
    </a:solidFill>
    <a:ln>
      <a:solidFill>
        <a:srgbClr val="E264AC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78B3-8E1C-4B7F-B552-2DB7DD3A4C1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6694-67E0-43F2-B588-0B798C642E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811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78B3-8E1C-4B7F-B552-2DB7DD3A4C1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6694-67E0-43F2-B588-0B798C642E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234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78B3-8E1C-4B7F-B552-2DB7DD3A4C1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6694-67E0-43F2-B588-0B798C642E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37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78B3-8E1C-4B7F-B552-2DB7DD3A4C1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6694-67E0-43F2-B588-0B798C642E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33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78B3-8E1C-4B7F-B552-2DB7DD3A4C1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6694-67E0-43F2-B588-0B798C642E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16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78B3-8E1C-4B7F-B552-2DB7DD3A4C1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6694-67E0-43F2-B588-0B798C642E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33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78B3-8E1C-4B7F-B552-2DB7DD3A4C1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6694-67E0-43F2-B588-0B798C642E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711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78B3-8E1C-4B7F-B552-2DB7DD3A4C1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6694-67E0-43F2-B588-0B798C642E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12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78B3-8E1C-4B7F-B552-2DB7DD3A4C1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6694-67E0-43F2-B588-0B798C642E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787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78B3-8E1C-4B7F-B552-2DB7DD3A4C1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6694-67E0-43F2-B588-0B798C642E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41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78B3-8E1C-4B7F-B552-2DB7DD3A4C1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56694-67E0-43F2-B588-0B798C642E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02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778B3-8E1C-4B7F-B552-2DB7DD3A4C12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56694-67E0-43F2-B588-0B798C642E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39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91672"/>
            <a:ext cx="9166060" cy="166328"/>
          </a:xfrm>
          <a:prstGeom prst="rect">
            <a:avLst/>
          </a:prstGeom>
          <a:solidFill>
            <a:srgbClr val="E26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475656" y="836712"/>
            <a:ext cx="5688632" cy="0"/>
          </a:xfrm>
          <a:prstGeom prst="line">
            <a:avLst/>
          </a:prstGeom>
          <a:ln w="28575">
            <a:solidFill>
              <a:srgbClr val="E26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789898" y="980728"/>
            <a:ext cx="4714572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29636" y="149061"/>
            <a:ext cx="5290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№12 «Солнышко»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5728813"/>
            <a:ext cx="39203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Стулова Т.В.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itd1.mycdn.me/image?id=877816728148&amp;t=20&amp;plc=WEB&amp;tkn=*yF9o62cVXrvwyu48Cx0KOyoBvK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9061"/>
            <a:ext cx="1635279" cy="182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33560" y="1700808"/>
            <a:ext cx="6912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по внедрению </a:t>
            </a:r>
            <a:endParaRPr lang="ru-RU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дошкольное учреждение направления </a:t>
            </a:r>
            <a:r>
              <a:rPr lang="ru-RU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«Робототехника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/>
          <a:stretch/>
        </p:blipFill>
        <p:spPr>
          <a:xfrm>
            <a:off x="323528" y="3688613"/>
            <a:ext cx="3744416" cy="2695987"/>
          </a:xfrm>
          <a:prstGeom prst="rect">
            <a:avLst/>
          </a:prstGeom>
          <a:ln>
            <a:solidFill>
              <a:srgbClr val="E264AC"/>
            </a:solidFill>
          </a:ln>
        </p:spPr>
      </p:pic>
    </p:spTree>
    <p:extLst>
      <p:ext uri="{BB962C8B-B14F-4D97-AF65-F5344CB8AC3E}">
        <p14:creationId xmlns:p14="http://schemas.microsoft.com/office/powerpoint/2010/main" val="376043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91672"/>
            <a:ext cx="9166060" cy="166328"/>
          </a:xfrm>
          <a:prstGeom prst="rect">
            <a:avLst/>
          </a:prstGeom>
          <a:solidFill>
            <a:srgbClr val="E26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11560" y="0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lvl="0" algn="ctr"/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успехов!</a:t>
            </a:r>
            <a:endParaRPr lang="ru-RU" sz="4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3" descr="G:\фото КОДИ\IMG_9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348880"/>
            <a:ext cx="5875548" cy="3917032"/>
          </a:xfrm>
          <a:prstGeom prst="rect">
            <a:avLst/>
          </a:prstGeom>
          <a:noFill/>
          <a:ln>
            <a:solidFill>
              <a:srgbClr val="E264AC"/>
            </a:solidFill>
          </a:ln>
        </p:spPr>
      </p:pic>
    </p:spTree>
    <p:extLst>
      <p:ext uri="{BB962C8B-B14F-4D97-AF65-F5344CB8AC3E}">
        <p14:creationId xmlns:p14="http://schemas.microsoft.com/office/powerpoint/2010/main" val="52306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91672"/>
            <a:ext cx="9166060" cy="166328"/>
          </a:xfrm>
          <a:prstGeom prst="rect">
            <a:avLst/>
          </a:prstGeom>
          <a:solidFill>
            <a:srgbClr val="E26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49644" y="1210530"/>
            <a:ext cx="6170628" cy="0"/>
          </a:xfrm>
          <a:prstGeom prst="line">
            <a:avLst/>
          </a:prstGeom>
          <a:ln w="28575">
            <a:solidFill>
              <a:srgbClr val="E26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001008" y="1340768"/>
            <a:ext cx="688464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795850" y="210310"/>
            <a:ext cx="3210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«Образование»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sngazeta.ru/images/7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686" y="58818"/>
            <a:ext cx="1745298" cy="113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47593" y="1357374"/>
            <a:ext cx="84707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евять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федеральных 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вошло в структуру нацпроекта «Образование» 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208377"/>
              </p:ext>
            </p:extLst>
          </p:nvPr>
        </p:nvGraphicFramePr>
        <p:xfrm>
          <a:off x="768162" y="1916832"/>
          <a:ext cx="7992888" cy="424846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992888"/>
              </a:tblGrid>
              <a:tr h="472052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v"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Современная школа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72052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v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Успех каждого ребенка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052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Современные родители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052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b="1" i="0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Цифровая образовательная среда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72052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 будущего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052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Молодые профессионалы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72052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Новые возможности для каждого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052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Социальная активность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052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Повышение конкурентоспособности российского высшего образования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3175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15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91672"/>
            <a:ext cx="9166060" cy="166328"/>
          </a:xfrm>
          <a:prstGeom prst="rect">
            <a:avLst/>
          </a:prstGeom>
          <a:solidFill>
            <a:srgbClr val="E26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49644" y="1102862"/>
            <a:ext cx="5812423" cy="0"/>
          </a:xfrm>
          <a:prstGeom prst="line">
            <a:avLst/>
          </a:prstGeom>
          <a:ln w="28575">
            <a:solidFill>
              <a:srgbClr val="E26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259360" y="1268760"/>
            <a:ext cx="688464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858940" y="120364"/>
            <a:ext cx="41520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в ДОУ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«Робототехника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3074" name="Picture 2" descr="http://sch2103uz.mskobr.ru/images/news/%D0%BF%D1%80%D0%BE%D0%B5%D0%BA%D1%82%D1%8B_%D0%BE%D0%B1%D1%80/%D0%A1%D0%BD%D0%B8%D0%BC%D0%BE%D0%BA%20%D1%8D%D0%BA%D1%80%D0%B0%D0%BD%D0%B0%202017-11-20%20%D0%B2%2015.04.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067" y="99265"/>
            <a:ext cx="2481933" cy="100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66893" y="6116581"/>
            <a:ext cx="3175042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LEGO-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серии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WeDo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484784"/>
            <a:ext cx="50113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етско-взрослый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«Занимательная ЛЕГО и робототехника»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661248"/>
            <a:ext cx="4613521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конкурс познавательно-исследовательских проектов среди детей старшего дошкольного возраста «Мир открытий», 2017 г.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552364"/>
            <a:ext cx="1921663" cy="1441248"/>
          </a:xfrm>
          <a:prstGeom prst="rect">
            <a:avLst/>
          </a:prstGeom>
          <a:ln>
            <a:solidFill>
              <a:srgbClr val="E264AC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165850"/>
            <a:ext cx="2693540" cy="17956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416224"/>
            <a:ext cx="1758062" cy="1318546"/>
          </a:xfrm>
          <a:prstGeom prst="rect">
            <a:avLst/>
          </a:prstGeom>
          <a:ln>
            <a:solidFill>
              <a:srgbClr val="E264AC"/>
            </a:solidFill>
          </a:ln>
        </p:spPr>
      </p:pic>
      <p:pic>
        <p:nvPicPr>
          <p:cNvPr id="13" name="Picture 2" descr="C:\Users\Admin\Desktop\IMG_0272.JP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2564904"/>
            <a:ext cx="4176464" cy="2784310"/>
          </a:xfrm>
          <a:prstGeom prst="rect">
            <a:avLst/>
          </a:prstGeom>
          <a:noFill/>
          <a:ln>
            <a:solidFill>
              <a:srgbClr val="E264AC"/>
            </a:solidFill>
          </a:ln>
        </p:spPr>
      </p:pic>
    </p:spTree>
    <p:extLst>
      <p:ext uri="{BB962C8B-B14F-4D97-AF65-F5344CB8AC3E}">
        <p14:creationId xmlns:p14="http://schemas.microsoft.com/office/powerpoint/2010/main" val="48174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91672"/>
            <a:ext cx="9166060" cy="166328"/>
          </a:xfrm>
          <a:prstGeom prst="rect">
            <a:avLst/>
          </a:prstGeom>
          <a:solidFill>
            <a:srgbClr val="E26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886864" y="1052736"/>
            <a:ext cx="6170628" cy="0"/>
          </a:xfrm>
          <a:prstGeom prst="line">
            <a:avLst/>
          </a:prstGeom>
          <a:ln w="28575">
            <a:solidFill>
              <a:srgbClr val="E26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259360" y="1196752"/>
            <a:ext cx="688464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31639" y="120364"/>
            <a:ext cx="7281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робототехнические 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наборы для ДОУ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405063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8423" y="1397675"/>
            <a:ext cx="64910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обототехнический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Matatalab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 шт.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есурсный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mBot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Six-Legged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есурсный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mBot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Servo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Робототехнический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Codey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Rocky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планшетом – 2 шт.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рограммируемый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пульт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Bluetooth Controller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Bluetooth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Dongle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беспроводного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Моноблок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Acer Aspire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 descr="C:\Users\Admin\Desktop\Фото Робототехника\IMG_90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78" y="4005064"/>
            <a:ext cx="3377073" cy="2251382"/>
          </a:xfrm>
          <a:prstGeom prst="rect">
            <a:avLst/>
          </a:prstGeom>
          <a:noFill/>
          <a:ln>
            <a:solidFill>
              <a:srgbClr val="E264A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Фото Робототехника\IMG_90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29000"/>
            <a:ext cx="3350036" cy="2233357"/>
          </a:xfrm>
          <a:prstGeom prst="rect">
            <a:avLst/>
          </a:prstGeom>
          <a:noFill/>
          <a:ln>
            <a:solidFill>
              <a:srgbClr val="E264A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Фото Робототехника\IMG_904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3" t="2772"/>
          <a:stretch/>
        </p:blipFill>
        <p:spPr bwMode="auto">
          <a:xfrm>
            <a:off x="6845067" y="5013176"/>
            <a:ext cx="2178498" cy="1540768"/>
          </a:xfrm>
          <a:prstGeom prst="rect">
            <a:avLst/>
          </a:prstGeom>
          <a:noFill/>
          <a:ln>
            <a:solidFill>
              <a:srgbClr val="E264A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0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91672"/>
            <a:ext cx="9166060" cy="166328"/>
          </a:xfrm>
          <a:prstGeom prst="rect">
            <a:avLst/>
          </a:prstGeom>
          <a:solidFill>
            <a:srgbClr val="E26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763688" y="1052736"/>
            <a:ext cx="6170628" cy="0"/>
          </a:xfrm>
          <a:prstGeom prst="line">
            <a:avLst/>
          </a:prstGeom>
          <a:ln w="28575">
            <a:solidFill>
              <a:srgbClr val="E26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259360" y="1196752"/>
            <a:ext cx="688464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11401" y="120363"/>
            <a:ext cx="7281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по внедрению </a:t>
            </a:r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образовательную деятельность робототехники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405063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8423" y="1412776"/>
            <a:ext cx="821405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робототехникой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робототехнических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манипуляторов,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приложений, изучение основ программирования.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для педагогов ДОУ «Робот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планшет = игра и новые знания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квалифицированных кадров. Повышение квалификации 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ДПО НИРО по теме «Образовательная робототехника в контексте реализации ФГОС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36 ч.</a:t>
            </a:r>
          </a:p>
          <a:p>
            <a:pPr marL="342900" indent="-342900" algn="just">
              <a:buFont typeface="+mj-lt"/>
              <a:buAutoNum type="arabicPeriod"/>
            </a:pPr>
            <a:endParaRPr lang="ru-RU" sz="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студии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«Игровая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юных программистов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5" descr="C:\Users\Admin\Desktop\Фото Робототехника\IMG_90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37628"/>
            <a:ext cx="3526782" cy="2351188"/>
          </a:xfrm>
          <a:prstGeom prst="rect">
            <a:avLst/>
          </a:prstGeom>
          <a:noFill/>
          <a:ln>
            <a:solidFill>
              <a:srgbClr val="E264A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Фото Робототехника\IMG_90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065" y="3913791"/>
            <a:ext cx="3558366" cy="2372244"/>
          </a:xfrm>
          <a:prstGeom prst="rect">
            <a:avLst/>
          </a:prstGeom>
          <a:noFill/>
          <a:ln>
            <a:solidFill>
              <a:srgbClr val="E264A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3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91672"/>
            <a:ext cx="9166060" cy="166328"/>
          </a:xfrm>
          <a:prstGeom prst="rect">
            <a:avLst/>
          </a:prstGeom>
          <a:solidFill>
            <a:srgbClr val="E26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763688" y="1052736"/>
            <a:ext cx="6170628" cy="0"/>
          </a:xfrm>
          <a:prstGeom prst="line">
            <a:avLst/>
          </a:prstGeom>
          <a:ln w="28575">
            <a:solidFill>
              <a:srgbClr val="E26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259360" y="1196752"/>
            <a:ext cx="688464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63688" y="120364"/>
            <a:ext cx="6849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по внедрению в образовательную деятельность робототехники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8423" y="1338462"/>
            <a:ext cx="821405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Робототехнический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MatataLab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Робот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Codey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Rocky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+mj-lt"/>
              <a:buAutoNum type="arabicPeriod" startAt="5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7" descr="C:\Users\Admin\Desktop\Фото Робототехника\IMG_90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26" y="1988840"/>
            <a:ext cx="3168353" cy="2112235"/>
          </a:xfrm>
          <a:prstGeom prst="rect">
            <a:avLst/>
          </a:prstGeom>
          <a:noFill/>
          <a:ln>
            <a:solidFill>
              <a:srgbClr val="E264A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Admin\Desktop\Фото Робототехника\IMG_90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24" y="4437112"/>
            <a:ext cx="2520279" cy="1680186"/>
          </a:xfrm>
          <a:prstGeom prst="rect">
            <a:avLst/>
          </a:prstGeom>
          <a:noFill/>
          <a:ln>
            <a:solidFill>
              <a:srgbClr val="E264A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37112"/>
            <a:ext cx="2522106" cy="1680186"/>
          </a:xfrm>
          <a:prstGeom prst="rect">
            <a:avLst/>
          </a:prstGeom>
          <a:noFill/>
          <a:ln w="9525">
            <a:solidFill>
              <a:srgbClr val="E264A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G:\фото КОДИ\IMG_91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1916832"/>
            <a:ext cx="3384376" cy="2256251"/>
          </a:xfrm>
          <a:prstGeom prst="rect">
            <a:avLst/>
          </a:prstGeom>
          <a:noFill/>
          <a:ln>
            <a:solidFill>
              <a:srgbClr val="E264AC"/>
            </a:solidFill>
          </a:ln>
        </p:spPr>
      </p:pic>
      <p:pic>
        <p:nvPicPr>
          <p:cNvPr id="12" name="Picture 3" descr="G:\фото КОДИ\IMG_91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4509120"/>
            <a:ext cx="2952328" cy="1968219"/>
          </a:xfrm>
          <a:prstGeom prst="rect">
            <a:avLst/>
          </a:prstGeom>
          <a:noFill/>
          <a:ln>
            <a:solidFill>
              <a:srgbClr val="E264AC"/>
            </a:solidFill>
          </a:ln>
        </p:spPr>
      </p:pic>
    </p:spTree>
    <p:extLst>
      <p:ext uri="{BB962C8B-B14F-4D97-AF65-F5344CB8AC3E}">
        <p14:creationId xmlns:p14="http://schemas.microsoft.com/office/powerpoint/2010/main" val="89177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91672"/>
            <a:ext cx="9166060" cy="166328"/>
          </a:xfrm>
          <a:prstGeom prst="rect">
            <a:avLst/>
          </a:prstGeom>
          <a:solidFill>
            <a:srgbClr val="E26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763688" y="980728"/>
            <a:ext cx="6170628" cy="0"/>
          </a:xfrm>
          <a:prstGeom prst="line">
            <a:avLst/>
          </a:prstGeom>
          <a:ln w="28575">
            <a:solidFill>
              <a:srgbClr val="E26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281420" y="1124744"/>
            <a:ext cx="688464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19672" y="28371"/>
            <a:ext cx="7281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внедрению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образовательную деятельность робототехники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5" y="1268760"/>
            <a:ext cx="8698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востребованности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родителей (законных представителей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900285977"/>
              </p:ext>
            </p:extLst>
          </p:nvPr>
        </p:nvGraphicFramePr>
        <p:xfrm>
          <a:off x="982630" y="2128992"/>
          <a:ext cx="7045754" cy="2308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115616" y="3717032"/>
            <a:ext cx="331236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опросе приняли участие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 человека родителей (законных представителей) воспитанников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 дошкольного возраста</a:t>
            </a: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4122" y="4869160"/>
            <a:ext cx="837662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Лицензирование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образовательных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 в ДОУ.</a:t>
            </a:r>
          </a:p>
          <a:p>
            <a:pPr marL="342900" indent="-342900">
              <a:buFont typeface="+mj-lt"/>
              <a:buAutoNum type="arabicPeriod" startAt="6"/>
            </a:pPr>
            <a:endParaRPr lang="ru-RU" sz="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дополнительного образования «Робототехника в детском саду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2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91672"/>
            <a:ext cx="9166060" cy="166328"/>
          </a:xfrm>
          <a:prstGeom prst="rect">
            <a:avLst/>
          </a:prstGeom>
          <a:solidFill>
            <a:srgbClr val="E26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763688" y="836712"/>
            <a:ext cx="6170628" cy="0"/>
          </a:xfrm>
          <a:prstGeom prst="line">
            <a:avLst/>
          </a:prstGeom>
          <a:ln w="28575">
            <a:solidFill>
              <a:srgbClr val="E26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296080" y="964994"/>
            <a:ext cx="688464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37892" y="225126"/>
            <a:ext cx="7281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Мультимедийная образовательная система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MultiMind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0698" y="1124744"/>
            <a:ext cx="8618273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Multimind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комплексное образовательное решение для детей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5 - 8 лет,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охватывающее 5 основных направлений: 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язык, естествознание, общественные науки и творчество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набор рабочих инструментов с анимированными героями и яркой графикой позволяют создать увлекательную обучающую среду в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группе.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Забавные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Multimind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вовлекают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групповую работу и стимулируют развитие коммуникативных и социальных компетенций.</a:t>
            </a:r>
          </a:p>
        </p:txBody>
      </p:sp>
      <p:pic>
        <p:nvPicPr>
          <p:cNvPr id="11" name="Picture 10" descr="C:\Users\Admin\Desktop\Фото Робототехника\IMG_90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467" y="2996952"/>
            <a:ext cx="3682504" cy="2455003"/>
          </a:xfrm>
          <a:prstGeom prst="rect">
            <a:avLst/>
          </a:prstGeom>
          <a:noFill/>
          <a:ln>
            <a:solidFill>
              <a:srgbClr val="E264A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0698" y="2996952"/>
            <a:ext cx="4723458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Значительной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данного образовательного комплекса является наличие «Системы управления обучением» (LMS) и «Кабинета преподавателя», где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может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собственные интерактивные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Подробное руководство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педагога,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входящее в состав, охватывает все аспекты, необходимые для успешного и эффективного применения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деятельности.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301" y="5661248"/>
            <a:ext cx="8739458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квалифицированных кадров.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 в ГБОУ ДПО НИРО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 «Современные цифровые технологии в образовании в условиях реализации ФГОС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108 ч. </a:t>
            </a:r>
          </a:p>
        </p:txBody>
      </p:sp>
    </p:spTree>
    <p:extLst>
      <p:ext uri="{BB962C8B-B14F-4D97-AF65-F5344CB8AC3E}">
        <p14:creationId xmlns:p14="http://schemas.microsoft.com/office/powerpoint/2010/main" val="368884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91672"/>
            <a:ext cx="9166060" cy="166328"/>
          </a:xfrm>
          <a:prstGeom prst="rect">
            <a:avLst/>
          </a:prstGeom>
          <a:solidFill>
            <a:srgbClr val="E26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344707" y="1311045"/>
            <a:ext cx="688464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793849" y="116632"/>
            <a:ext cx="71706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в МБДОУ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№12 «Солнышко» созданы условия  для реализации в дошкольном учреждении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«Робототехника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509120"/>
            <a:ext cx="2592288" cy="1944216"/>
          </a:xfrm>
          <a:prstGeom prst="rect">
            <a:avLst/>
          </a:prstGeom>
          <a:ln>
            <a:solidFill>
              <a:srgbClr val="E264AC"/>
            </a:solidFill>
          </a:ln>
        </p:spPr>
      </p:pic>
      <p:pic>
        <p:nvPicPr>
          <p:cNvPr id="12" name="Picture 2" descr="http://sch2103uz.mskobr.ru/images/news/%D0%BF%D1%80%D0%BE%D0%B5%D0%BA%D1%82%D1%8B_%D0%BE%D0%B1%D1%80/%D0%A1%D0%BD%D0%B8%D0%BC%D0%BE%D0%BA%20%D1%8D%D0%BA%D1%80%D0%B0%D0%BD%D0%B0%202017-11-20%20%D0%B2%2015.04.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065" y="5960974"/>
            <a:ext cx="1725947" cy="69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02541" y="1628800"/>
            <a:ext cx="47525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кадров к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внедрению в образовательную деятельность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робототехники;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обеспечение:</a:t>
            </a:r>
          </a:p>
          <a:p>
            <a:pPr marL="285750" indent="-285750" algn="just">
              <a:buFont typeface="Times New Roman" panose="02020603050405020304" pitchFamily="18" charset="0"/>
              <a:buChar char="‾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помещения, </a:t>
            </a:r>
          </a:p>
          <a:p>
            <a:pPr marL="285750" indent="-285750" algn="just">
              <a:buFont typeface="Times New Roman" panose="02020603050405020304" pitchFamily="18" charset="0"/>
              <a:buChar char="‾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детской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мебели,</a:t>
            </a:r>
          </a:p>
          <a:p>
            <a:pPr marL="285750" indent="-285750" algn="just">
              <a:buFont typeface="Times New Roman" panose="02020603050405020304" pitchFamily="18" charset="0"/>
              <a:buChar char="‾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дидактического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 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игр,</a:t>
            </a:r>
          </a:p>
          <a:p>
            <a:pPr marL="285750" indent="-285750" algn="just">
              <a:buFont typeface="Times New Roman" panose="02020603050405020304" pitchFamily="18" charset="0"/>
              <a:buChar char="‾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методической литературы.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Times New Roman" panose="02020603050405020304" pitchFamily="18" charset="0"/>
              <a:buChar char="‾"/>
            </a:pPr>
            <a:endParaRPr lang="ru-RU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2"/>
          <a:stretch/>
        </p:blipFill>
        <p:spPr>
          <a:xfrm>
            <a:off x="487979" y="4742400"/>
            <a:ext cx="2689338" cy="1691023"/>
          </a:xfrm>
          <a:prstGeom prst="rect">
            <a:avLst/>
          </a:prstGeom>
          <a:ln>
            <a:solidFill>
              <a:srgbClr val="E264AC"/>
            </a:solidFill>
          </a:ln>
        </p:spPr>
      </p:pic>
      <p:pic>
        <p:nvPicPr>
          <p:cNvPr id="11" name="Picture 2" descr="G:\фото КОДИ\IMG_91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1844824"/>
            <a:ext cx="3240361" cy="2160240"/>
          </a:xfrm>
          <a:prstGeom prst="rect">
            <a:avLst/>
          </a:prstGeom>
          <a:noFill/>
          <a:ln>
            <a:solidFill>
              <a:srgbClr val="E264AC"/>
            </a:solidFill>
          </a:ln>
        </p:spPr>
      </p:pic>
    </p:spTree>
    <p:extLst>
      <p:ext uri="{BB962C8B-B14F-4D97-AF65-F5344CB8AC3E}">
        <p14:creationId xmlns:p14="http://schemas.microsoft.com/office/powerpoint/2010/main" val="22403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483</Words>
  <Application>Microsoft Office PowerPoint</Application>
  <PresentationFormat>Экран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User-PC</dc:creator>
  <cp:lastModifiedBy>Admin</cp:lastModifiedBy>
  <cp:revision>95</cp:revision>
  <dcterms:created xsi:type="dcterms:W3CDTF">2018-02-15T02:06:54Z</dcterms:created>
  <dcterms:modified xsi:type="dcterms:W3CDTF">2019-01-31T06:57:22Z</dcterms:modified>
</cp:coreProperties>
</file>